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6727" autoAdjust="0"/>
  </p:normalViewPr>
  <p:slideViewPr>
    <p:cSldViewPr snapToGrid="0" snapToObjects="1">
      <p:cViewPr varScale="1">
        <p:scale>
          <a:sx n="64" d="100"/>
          <a:sy n="64" d="100"/>
        </p:scale>
        <p:origin x="116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2F1E88-18BB-43E9-80D2-5D0FF6E87CCE}" type="doc">
      <dgm:prSet loTypeId="urn:microsoft.com/office/officeart/2005/8/layout/process1" loCatId="process" qsTypeId="urn:microsoft.com/office/officeart/2005/8/quickstyle/simple1" qsCatId="simple" csTypeId="urn:microsoft.com/office/officeart/2005/8/colors/accent1_2" csCatId="accent1" phldr="1"/>
      <dgm:spPr/>
    </dgm:pt>
    <dgm:pt modelId="{98D64639-0B33-41C7-8AE8-D8B7011F685D}" type="pres">
      <dgm:prSet presAssocID="{E42F1E88-18BB-43E9-80D2-5D0FF6E87CCE}" presName="Name0" presStyleCnt="0">
        <dgm:presLayoutVars>
          <dgm:dir/>
          <dgm:resizeHandles val="exact"/>
        </dgm:presLayoutVars>
      </dgm:prSet>
      <dgm:spPr/>
    </dgm:pt>
  </dgm:ptLst>
  <dgm:cxnLst>
    <dgm:cxn modelId="{3F3E208E-0E5E-4573-AA9B-1DF9A760744D}" type="presOf" srcId="{E42F1E88-18BB-43E9-80D2-5D0FF6E87CCE}" destId="{98D64639-0B33-41C7-8AE8-D8B7011F685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03449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59604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999037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Shazia Nabi Imam</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a:t>
            </a:r>
            <a:r>
              <a:rPr lang="en-US" baseline="30000" dirty="0" smtClean="0">
                <a:solidFill>
                  <a:schemeClr val="bg2"/>
                </a:solidFill>
                <a:latin typeface="Abadi" panose="020B0604020104020204" pitchFamily="34" charset="0"/>
                <a:ea typeface="SF Pro" pitchFamily="2" charset="0"/>
                <a:cs typeface="SF Pro" pitchFamily="2" charset="0"/>
              </a:rPr>
              <a:t>nd </a:t>
            </a:r>
            <a:r>
              <a:rPr lang="en-US" dirty="0" smtClean="0">
                <a:solidFill>
                  <a:schemeClr val="bg2"/>
                </a:solidFill>
                <a:latin typeface="Abadi" panose="020B0604020104020204" pitchFamily="34" charset="0"/>
                <a:ea typeface="SF Pro" pitchFamily="2" charset="0"/>
                <a:cs typeface="SF Pro" pitchFamily="2" charset="0"/>
              </a:rPr>
              <a:t>Aug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60308" cy="4351338"/>
          </a:xfrm>
          <a:prstGeom prst="rect">
            <a:avLst/>
          </a:prstGeom>
        </p:spPr>
        <p:txBody>
          <a:bodyPr/>
          <a:lstStyle/>
          <a:p>
            <a:r>
              <a:rPr lang="en-US" sz="2000" dirty="0">
                <a:solidFill>
                  <a:schemeClr val="accent3">
                    <a:lumMod val="25000"/>
                  </a:schemeClr>
                </a:solidFill>
                <a:latin typeface="Abadi" panose="020B0604020104020204" pitchFamily="34" charset="0"/>
              </a:rPr>
              <a:t>We performed exploratory data analysis and determined the training labels.</a:t>
            </a:r>
          </a:p>
          <a:p>
            <a:r>
              <a:rPr lang="en-US" sz="2000" dirty="0">
                <a:solidFill>
                  <a:schemeClr val="accent3">
                    <a:lumMod val="25000"/>
                  </a:schemeClr>
                </a:solidFill>
                <a:latin typeface="Abadi" panose="020B0604020104020204" pitchFamily="34" charset="0"/>
              </a:rPr>
              <a:t>We calculated the number of launches at each </a:t>
            </a:r>
            <a:r>
              <a:rPr lang="en-US" sz="2000" dirty="0" smtClean="0">
                <a:solidFill>
                  <a:schemeClr val="accent3">
                    <a:lumMod val="25000"/>
                  </a:schemeClr>
                </a:solidFill>
                <a:latin typeface="Abadi" panose="020B0604020104020204" pitchFamily="34" charset="0"/>
              </a:rPr>
              <a:t>site </a:t>
            </a:r>
            <a:r>
              <a:rPr lang="en-US" sz="2000" dirty="0">
                <a:solidFill>
                  <a:schemeClr val="accent3">
                    <a:lumMod val="25000"/>
                  </a:schemeClr>
                </a:solidFill>
                <a:latin typeface="Abadi" panose="020B0604020104020204" pitchFamily="34" charset="0"/>
              </a:rPr>
              <a:t>and the number and occurrence of each </a:t>
            </a:r>
            <a:r>
              <a:rPr lang="en-US" sz="2000" dirty="0" smtClean="0">
                <a:solidFill>
                  <a:schemeClr val="accent3">
                    <a:lumMod val="25000"/>
                  </a:schemeClr>
                </a:solidFill>
                <a:latin typeface="Abadi" panose="020B0604020104020204" pitchFamily="34" charset="0"/>
              </a:rPr>
              <a:t>orbit</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We created </a:t>
            </a:r>
            <a:r>
              <a:rPr lang="en-US" sz="2000" dirty="0" smtClean="0">
                <a:solidFill>
                  <a:schemeClr val="accent3">
                    <a:lumMod val="25000"/>
                  </a:schemeClr>
                </a:solidFill>
                <a:latin typeface="Abadi" panose="020B0604020104020204" pitchFamily="34" charset="0"/>
              </a:rPr>
              <a:t>a landing </a:t>
            </a:r>
            <a:r>
              <a:rPr lang="en-US" sz="2000" dirty="0">
                <a:solidFill>
                  <a:schemeClr val="accent3">
                    <a:lumMod val="25000"/>
                  </a:schemeClr>
                </a:solidFill>
                <a:latin typeface="Abadi" panose="020B0604020104020204" pitchFamily="34" charset="0"/>
              </a:rPr>
              <a:t>outcome label from </a:t>
            </a:r>
            <a:r>
              <a:rPr lang="en-US" sz="2000" dirty="0" smtClean="0">
                <a:solidFill>
                  <a:schemeClr val="accent3">
                    <a:lumMod val="25000"/>
                  </a:schemeClr>
                </a:solidFill>
                <a:latin typeface="Abadi" panose="020B0604020104020204" pitchFamily="34" charset="0"/>
              </a:rPr>
              <a:t>the outcome </a:t>
            </a:r>
            <a:r>
              <a:rPr lang="en-US" sz="2000" dirty="0">
                <a:solidFill>
                  <a:schemeClr val="accent3">
                    <a:lumMod val="25000"/>
                  </a:schemeClr>
                </a:solidFill>
                <a:latin typeface="Abadi" panose="020B0604020104020204" pitchFamily="34" charset="0"/>
              </a:rPr>
              <a:t>column and exported the results to </a:t>
            </a:r>
            <a:r>
              <a:rPr lang="en-US" sz="2000" dirty="0" smtClean="0">
                <a:solidFill>
                  <a:schemeClr val="accent3">
                    <a:lumMod val="25000"/>
                  </a:schemeClr>
                </a:solidFill>
                <a:latin typeface="Abadi" panose="020B0604020104020204" pitchFamily="34" charset="0"/>
              </a:rPr>
              <a:t>CSV.</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a:t>
            </a:r>
            <a:r>
              <a:rPr lang="en-US" sz="2000" dirty="0" err="1">
                <a:solidFill>
                  <a:srgbClr val="1C7DDB"/>
                </a:solidFill>
                <a:latin typeface="Abadi" panose="020B0604020104020204" pitchFamily="34" charset="0"/>
              </a:rPr>
              <a:t>github.com</a:t>
            </a:r>
            <a:r>
              <a:rPr lang="en-US" sz="2000" dirty="0">
                <a:solidFill>
                  <a:srgbClr val="1C7DDB"/>
                </a:solidFill>
                <a:latin typeface="Abadi" panose="020B0604020104020204" pitchFamily="34" charset="0"/>
              </a:rPr>
              <a:t>/</a:t>
            </a:r>
            <a:r>
              <a:rPr lang="en-US" sz="2000" dirty="0" err="1">
                <a:solidFill>
                  <a:srgbClr val="1C7DDB"/>
                </a:solidFill>
                <a:latin typeface="Abadi" panose="020B0604020104020204" pitchFamily="34" charset="0"/>
              </a:rPr>
              <a:t>chuksoo</a:t>
            </a:r>
            <a:r>
              <a:rPr lang="en-US" sz="2000" dirty="0">
                <a:solidFill>
                  <a:srgbClr val="1C7DDB"/>
                </a:solidFill>
                <a:latin typeface="Abadi" panose="020B0604020104020204" pitchFamily="34" charset="0"/>
              </a:rPr>
              <a:t>/IBM-Data-Science-Capstone-</a:t>
            </a:r>
            <a:r>
              <a:rPr lang="en-US" sz="2000" dirty="0" err="1">
                <a:solidFill>
                  <a:srgbClr val="1C7DDB"/>
                </a:solidFill>
                <a:latin typeface="Abadi" panose="020B0604020104020204" pitchFamily="34" charset="0"/>
              </a:rPr>
              <a:t>SpaceX</a:t>
            </a:r>
            <a:r>
              <a:rPr lang="en-US" sz="2000" dirty="0">
                <a:solidFill>
                  <a:srgbClr val="1C7DDB"/>
                </a:solidFill>
                <a:latin typeface="Abadi" panose="020B0604020104020204" pitchFamily="34" charset="0"/>
              </a:rPr>
              <a:t>/blob/main/Data%20Wrangling.ipynb</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440720" y="182562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000" dirty="0">
                <a:solidFill>
                  <a:schemeClr val="accent3">
                    <a:lumMod val="25000"/>
                  </a:schemeClr>
                </a:solidFill>
                <a:latin typeface="Abadi"/>
              </a:rPr>
              <a:t>We explored the data by visualizing the relationship between flight number and launch Site, payload and launch site, </a:t>
            </a:r>
            <a:r>
              <a:rPr lang="en-US" sz="2000" dirty="0" smtClean="0">
                <a:solidFill>
                  <a:schemeClr val="accent3">
                    <a:lumMod val="25000"/>
                  </a:schemeClr>
                </a:solidFill>
                <a:latin typeface="Abadi"/>
              </a:rPr>
              <a:t>the success </a:t>
            </a:r>
            <a:r>
              <a:rPr lang="en-US" sz="2000" dirty="0">
                <a:solidFill>
                  <a:schemeClr val="accent3">
                    <a:lumMod val="25000"/>
                  </a:schemeClr>
                </a:solidFill>
                <a:latin typeface="Abadi"/>
              </a:rPr>
              <a:t>rate of each orbit type, flight </a:t>
            </a:r>
            <a:r>
              <a:rPr lang="en-US" sz="2000" dirty="0" smtClean="0">
                <a:solidFill>
                  <a:schemeClr val="accent3">
                    <a:lumMod val="25000"/>
                  </a:schemeClr>
                </a:solidFill>
                <a:latin typeface="Abadi"/>
              </a:rPr>
              <a:t>number, </a:t>
            </a:r>
            <a:r>
              <a:rPr lang="en-US" sz="2000" dirty="0">
                <a:solidFill>
                  <a:schemeClr val="accent3">
                    <a:lumMod val="25000"/>
                  </a:schemeClr>
                </a:solidFill>
                <a:latin typeface="Abadi"/>
              </a:rPr>
              <a:t>and orbit type, </a:t>
            </a:r>
            <a:r>
              <a:rPr lang="en-US" sz="2000" dirty="0" smtClean="0">
                <a:solidFill>
                  <a:schemeClr val="accent3">
                    <a:lumMod val="25000"/>
                  </a:schemeClr>
                </a:solidFill>
                <a:latin typeface="Abadi"/>
              </a:rPr>
              <a:t>and the </a:t>
            </a:r>
            <a:r>
              <a:rPr lang="en-US" sz="2000" dirty="0">
                <a:solidFill>
                  <a:schemeClr val="accent3">
                    <a:lumMod val="25000"/>
                  </a:schemeClr>
                </a:solidFill>
                <a:latin typeface="Abadi"/>
              </a:rPr>
              <a:t>launch success yearly trend. </a:t>
            </a:r>
            <a:endParaRPr lang="en-US" sz="2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055804"/>
            <a:ext cx="7397417" cy="18909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6386" y="2765485"/>
            <a:ext cx="4333495" cy="3922034"/>
          </a:xfrm>
          <a:prstGeom prst="rect">
            <a:avLst/>
          </a:prstGeom>
        </p:spPr>
      </p:pic>
      <p:sp>
        <p:nvSpPr>
          <p:cNvPr id="9" name="Rectangle 8"/>
          <p:cNvSpPr/>
          <p:nvPr/>
        </p:nvSpPr>
        <p:spPr>
          <a:xfrm>
            <a:off x="1175198" y="5260792"/>
            <a:ext cx="6096000" cy="923330"/>
          </a:xfrm>
          <a:prstGeom prst="rect">
            <a:avLst/>
          </a:prstGeom>
        </p:spPr>
        <p:txBody>
          <a:bodyPr>
            <a:spAutoFit/>
          </a:bodyPr>
          <a:lstStyle/>
          <a:p>
            <a:r>
              <a:rPr lang="en-US" dirty="0">
                <a:solidFill>
                  <a:srgbClr val="005493"/>
                </a:solidFill>
              </a:rPr>
              <a:t>https://</a:t>
            </a:r>
            <a:r>
              <a:rPr lang="en-US" dirty="0" err="1">
                <a:solidFill>
                  <a:srgbClr val="005493"/>
                </a:solidFill>
              </a:rPr>
              <a:t>github.com</a:t>
            </a:r>
            <a:r>
              <a:rPr lang="en-US" dirty="0">
                <a:solidFill>
                  <a:srgbClr val="005493"/>
                </a:solidFill>
              </a:rPr>
              <a:t>/</a:t>
            </a:r>
            <a:r>
              <a:rPr lang="en-US" dirty="0" err="1">
                <a:solidFill>
                  <a:srgbClr val="005493"/>
                </a:solidFill>
              </a:rPr>
              <a:t>Shaziani</a:t>
            </a:r>
            <a:r>
              <a:rPr lang="en-US" dirty="0">
                <a:solidFill>
                  <a:srgbClr val="005493"/>
                </a:solidFill>
              </a:rPr>
              <a:t>/Applied-Data-Science-Project/blob/main/Capstone_Project_WEEK2(b)</a:t>
            </a:r>
            <a:r>
              <a:rPr lang="en-US" dirty="0" err="1">
                <a:solidFill>
                  <a:srgbClr val="005493"/>
                </a:solidFill>
              </a:rPr>
              <a:t>dataviz.ipynb.jupyterlite.ipynb</a:t>
            </a:r>
            <a:endParaRPr lang="en-US" dirty="0">
              <a:solidFill>
                <a:srgbClr val="005493"/>
              </a:solidFill>
            </a:endParaRP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Loaded </a:t>
            </a:r>
            <a:r>
              <a:rPr lang="en-US" sz="2200" dirty="0">
                <a:solidFill>
                  <a:schemeClr val="accent3">
                    <a:lumMod val="25000"/>
                  </a:schemeClr>
                </a:solidFill>
                <a:latin typeface="Abadi"/>
              </a:rPr>
              <a:t>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A</a:t>
            </a:r>
            <a:r>
              <a:rPr lang="en-US" sz="2200" dirty="0" smtClean="0">
                <a:solidFill>
                  <a:schemeClr val="accent3">
                    <a:lumMod val="25000"/>
                  </a:schemeClr>
                </a:solidFill>
                <a:latin typeface="Abadi"/>
              </a:rPr>
              <a:t>pplied </a:t>
            </a:r>
            <a:r>
              <a:rPr lang="en-US" sz="2200" dirty="0">
                <a:solidFill>
                  <a:schemeClr val="accent3">
                    <a:lumMod val="25000"/>
                  </a:schemeClr>
                </a:solidFill>
                <a:latin typeface="Abadi"/>
              </a:rPr>
              <a:t>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5493"/>
                </a:solidFill>
                <a:latin typeface="Abadi"/>
              </a:rPr>
              <a:t>https://</a:t>
            </a:r>
            <a:r>
              <a:rPr lang="en-US" sz="2200" dirty="0" err="1">
                <a:solidFill>
                  <a:srgbClr val="005493"/>
                </a:solidFill>
                <a:latin typeface="Abadi"/>
              </a:rPr>
              <a:t>github.com</a:t>
            </a:r>
            <a:r>
              <a:rPr lang="en-US" sz="2200" dirty="0">
                <a:solidFill>
                  <a:srgbClr val="005493"/>
                </a:solidFill>
                <a:latin typeface="Abadi"/>
              </a:rPr>
              <a:t>/</a:t>
            </a:r>
            <a:r>
              <a:rPr lang="en-US" sz="2200" dirty="0" err="1">
                <a:solidFill>
                  <a:srgbClr val="005493"/>
                </a:solidFill>
                <a:latin typeface="Abadi"/>
              </a:rPr>
              <a:t>Shaziani</a:t>
            </a:r>
            <a:r>
              <a:rPr lang="en-US" sz="2200" dirty="0">
                <a:solidFill>
                  <a:srgbClr val="005493"/>
                </a:solidFill>
                <a:latin typeface="Abadi"/>
              </a:rPr>
              <a:t>/Applied-Data-Science-Project/blob/main/Caostone_Project_WEEK2(a)</a:t>
            </a:r>
            <a:r>
              <a:rPr lang="en-US" sz="2200" dirty="0" err="1">
                <a:solidFill>
                  <a:srgbClr val="005493"/>
                </a:solidFill>
                <a:latin typeface="Abadi"/>
              </a:rPr>
              <a:t>sql-coursera_sqllite.ipynb</a:t>
            </a:r>
            <a:endParaRPr lang="en-US" dirty="0">
              <a:solidFill>
                <a:srgbClr val="005493"/>
              </a:solidFill>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a:t>
            </a:r>
            <a:r>
              <a:rPr lang="en-US" sz="2200" dirty="0" smtClean="0">
                <a:solidFill>
                  <a:schemeClr val="accent3">
                    <a:lumMod val="25000"/>
                  </a:schemeClr>
                </a:solidFill>
                <a:latin typeface="Abadi" panose="020B0604020104020204" pitchFamily="34" charset="0"/>
              </a:rPr>
              <a:t>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a:t>
            </a:r>
            <a:r>
              <a:rPr lang="en-US" sz="2200" dirty="0" smtClean="0">
                <a:solidFill>
                  <a:schemeClr val="accent3">
                    <a:lumMod val="25000"/>
                  </a:schemeClr>
                </a:solidFill>
                <a:latin typeface="Abadi" panose="020B0604020104020204" pitchFamily="34" charset="0"/>
              </a:rPr>
              <a:t>ssigned the feature launch outcomes (failure or success) to class 0 and 1.i.e., 0 for failure, and 1 for success.</a:t>
            </a:r>
          </a:p>
          <a:p>
            <a:pPr>
              <a:lnSpc>
                <a:spcPct val="100000"/>
              </a:lnSpc>
              <a:spcBef>
                <a:spcPts val="1400"/>
              </a:spcBef>
            </a:pPr>
            <a:r>
              <a:rPr lang="en-US" sz="2200" dirty="0" smtClean="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t>
            </a:r>
            <a:r>
              <a:rPr lang="en-US" sz="2200" dirty="0" smtClean="0">
                <a:solidFill>
                  <a:schemeClr val="accent3">
                    <a:lumMod val="25000"/>
                  </a:schemeClr>
                </a:solidFill>
                <a:latin typeface="Abadi" panose="020B0604020104020204" pitchFamily="34" charset="0"/>
              </a:rPr>
              <a:t>alculated the distances between a launch site to its proximities. </a:t>
            </a:r>
            <a:endParaRPr lang="en-US" dirty="0" smtClean="0"/>
          </a:p>
          <a:p>
            <a:endParaRPr lang="en-US" dirty="0"/>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8"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938" y="1825625"/>
            <a:ext cx="9745662"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a:t>
            </a:r>
            <a:endParaRPr lang="en-US" sz="2200" dirty="0" smtClean="0">
              <a:solidFill>
                <a:schemeClr val="accent3">
                  <a:lumMod val="25000"/>
                </a:schemeClr>
              </a:solidFill>
              <a:latin typeface="Abadi"/>
            </a:endParaRPr>
          </a:p>
          <a:p>
            <a:pPr marL="0" indent="0">
              <a:lnSpc>
                <a:spcPct val="100000"/>
              </a:lnSpc>
              <a:spcBef>
                <a:spcPts val="1400"/>
              </a:spcBef>
              <a:buNone/>
            </a:pPr>
            <a:r>
              <a:rPr lang="en-US" sz="2200" dirty="0" smtClean="0">
                <a:solidFill>
                  <a:schemeClr val="accent3">
                    <a:lumMod val="25000"/>
                  </a:schemeClr>
                </a:solidFill>
                <a:latin typeface="Abadi"/>
              </a:rPr>
              <a:t>	</a:t>
            </a:r>
            <a:r>
              <a:rPr lang="en-US" sz="2200" dirty="0" smtClean="0">
                <a:solidFill>
                  <a:srgbClr val="005493"/>
                </a:solidFill>
                <a:latin typeface="Abadi"/>
              </a:rPr>
              <a:t>https://</a:t>
            </a:r>
            <a:r>
              <a:rPr lang="en-US" sz="2200" dirty="0" err="1" smtClean="0">
                <a:solidFill>
                  <a:srgbClr val="005493"/>
                </a:solidFill>
                <a:latin typeface="Abadi"/>
              </a:rPr>
              <a:t>github.com</a:t>
            </a:r>
            <a:r>
              <a:rPr lang="en-US" sz="2200" dirty="0" smtClean="0">
                <a:solidFill>
                  <a:srgbClr val="005493"/>
                </a:solidFill>
                <a:latin typeface="Abadi"/>
              </a:rPr>
              <a:t>/</a:t>
            </a:r>
            <a:r>
              <a:rPr lang="en-US" sz="2200" dirty="0" err="1" smtClean="0">
                <a:solidFill>
                  <a:srgbClr val="005493"/>
                </a:solidFill>
                <a:latin typeface="Abadi"/>
              </a:rPr>
              <a:t>Shaziani</a:t>
            </a:r>
            <a:r>
              <a:rPr lang="en-US" sz="2200" dirty="0" smtClean="0">
                <a:solidFill>
                  <a:srgbClr val="005493"/>
                </a:solidFill>
                <a:latin typeface="Abadi"/>
              </a:rPr>
              <a:t>/Applied-Data-Science-	Project/blob/main/Capstone_Project_Week3(B)</a:t>
            </a:r>
            <a:r>
              <a:rPr lang="en-US" sz="2200" dirty="0" err="1" smtClean="0">
                <a:solidFill>
                  <a:srgbClr val="005493"/>
                </a:solidFill>
                <a:latin typeface="Abadi"/>
              </a:rPr>
              <a:t>spacex_dash_app.py</a:t>
            </a:r>
            <a:endParaRPr lang="en-US" sz="2200" dirty="0" smtClean="0">
              <a:solidFill>
                <a:srgbClr val="005493"/>
              </a:solidFill>
              <a:latin typeface="Abadi" panose="020B0604020104020204" pitchFamily="34" charset="0"/>
            </a:endParaRPr>
          </a:p>
          <a:p>
            <a:endParaRPr lang="en-US" dirty="0">
              <a:solidFill>
                <a:srgbClr val="005493"/>
              </a:solidFill>
            </a:endParaRP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938" y="1825625"/>
            <a:ext cx="97456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a:t>
            </a:r>
            <a:r>
              <a:rPr lang="en-US" sz="2200" dirty="0">
                <a:solidFill>
                  <a:srgbClr val="005493"/>
                </a:solidFill>
                <a:latin typeface="Abadi"/>
              </a:rPr>
              <a:t>Capstone_Project_Weel4_SpaceX_Machine_Learning_Prediction_Part_5.jupyterlite (1).</a:t>
            </a:r>
            <a:r>
              <a:rPr lang="en-US" sz="2200" dirty="0" err="1">
                <a:solidFill>
                  <a:srgbClr val="005493"/>
                </a:solidFill>
                <a:latin typeface="Abadi"/>
              </a:rPr>
              <a:t>ipynb</a:t>
            </a:r>
            <a:endParaRPr lang="en-US" dirty="0">
              <a:solidFill>
                <a:srgbClr val="005493"/>
              </a:solidFill>
            </a:endParaRP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5188" y="2057400"/>
            <a:ext cx="10309090"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314290" y="3721969"/>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1713736" y="1584960"/>
            <a:ext cx="6877050" cy="1971675"/>
          </a:xfrm>
          <a:prstGeom prst="rect">
            <a:avLst/>
          </a:prstGeom>
        </p:spPr>
      </p:pic>
      <p:pic>
        <p:nvPicPr>
          <p:cNvPr id="7" name="Picture 6">
            <a:extLst>
              <a:ext uri="{FF2B5EF4-FFF2-40B4-BE49-F238E27FC236}">
                <a16:creationId xmlns:a16="http://schemas.microsoft.com/office/drawing/2014/main" id="{5249FA24-F878-44BC-852B-8E69CCAEC695}"/>
              </a:ext>
            </a:extLst>
          </p:cNvPr>
          <p:cNvPicPr>
            <a:picLocks noChangeAspect="1"/>
          </p:cNvPicPr>
          <p:nvPr/>
        </p:nvPicPr>
        <p:blipFill>
          <a:blip r:embed="rId4"/>
          <a:stretch>
            <a:fillRect/>
          </a:stretch>
        </p:blipFill>
        <p:spPr>
          <a:xfrm>
            <a:off x="2730256" y="3819637"/>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smtClean="0">
                <a:solidFill>
                  <a:schemeClr val="accent3">
                    <a:lumMod val="25000"/>
                  </a:schemeClr>
                </a:solidFill>
                <a:latin typeface="Abadi"/>
              </a:rPr>
              <a:t>Conclusion</a:t>
            </a:r>
          </a:p>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8" name="Picture 7">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752" y="3320008"/>
            <a:ext cx="6785632" cy="3432157"/>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2301544"/>
            <a:ext cx="6001588" cy="3924848"/>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Rectangle 1"/>
          <p:cNvSpPr/>
          <p:nvPr/>
        </p:nvSpPr>
        <p:spPr>
          <a:xfrm>
            <a:off x="1264170" y="1681769"/>
            <a:ext cx="6096000" cy="646331"/>
          </a:xfrm>
          <a:prstGeom prst="rect">
            <a:avLst/>
          </a:prstGeom>
        </p:spPr>
        <p:txBody>
          <a:bodyPr>
            <a:spAutoFit/>
          </a:bodyPr>
          <a:lstStyle/>
          <a:p>
            <a:pPr>
              <a:spcBef>
                <a:spcPts val="1400"/>
              </a:spcBef>
            </a:pPr>
            <a:r>
              <a:rPr lang="en-US" dirty="0">
                <a:latin typeface="Abadi" panose="020B0604020104020204" pitchFamily="34" charset="0"/>
              </a:rPr>
              <a:t>From the plot, we can observe that success rate since 2013 kept on increasing till 2020.</a:t>
            </a:r>
            <a:endParaRPr lang="en-US" dirty="0">
              <a:latin typeface="Abadi" panose="020B0604020104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558" y="2409204"/>
            <a:ext cx="5772956" cy="4448796"/>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We used the key word </a:t>
            </a:r>
            <a:r>
              <a:rPr lang="en-US" sz="2200" b="1" smtClean="0">
                <a:latin typeface="Abadi" panose="020B0604020104020204" pitchFamily="34" charset="0"/>
              </a:rPr>
              <a:t>DISTINCT</a:t>
            </a:r>
            <a:r>
              <a:rPr lang="en-US" sz="2200" smtClean="0">
                <a:latin typeface="Abadi" panose="020B0604020104020204" pitchFamily="34" charset="0"/>
              </a:rPr>
              <a:t> to show only unique launch sites from the SpaceX data.</a:t>
            </a:r>
          </a:p>
          <a:p>
            <a:pPr>
              <a:spcBef>
                <a:spcPts val="1400"/>
              </a:spcBef>
            </a:pPr>
            <a:endParaRPr lang="en-US" sz="2000" dirty="0"/>
          </a:p>
        </p:txBody>
      </p:sp>
      <p:pic>
        <p:nvPicPr>
          <p:cNvPr id="8" name="Picture 7">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1013624" y="1830026"/>
            <a:ext cx="10028374" cy="2907149"/>
          </a:xfrm>
          <a:prstGeom prst="rect">
            <a:avLst/>
          </a:prstGeom>
        </p:spPr>
      </p:pic>
      <p:sp>
        <p:nvSpPr>
          <p:cNvPr id="2" name="Rectangle 1"/>
          <p:cNvSpPr/>
          <p:nvPr/>
        </p:nvSpPr>
        <p:spPr>
          <a:xfrm>
            <a:off x="1788826" y="5156336"/>
            <a:ext cx="9669145" cy="369332"/>
          </a:xfrm>
          <a:prstGeom prst="rect">
            <a:avLst/>
          </a:prstGeom>
        </p:spPr>
        <p:txBody>
          <a:bodyPr wrap="square">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We used the query above to display 5 records where launch sites begin with `CCA`</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938" y="1825625"/>
            <a:ext cx="97456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pic>
        <p:nvPicPr>
          <p:cNvPr id="7" name="Picture 6">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8" name="Picture 7">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smtClean="0">
                <a:latin typeface="Abadi" panose="020B0604020104020204" pitchFamily="34" charset="0"/>
              </a:rPr>
              <a:t>We observed that the dates of the first successful landing outcome on ground pad was 22</a:t>
            </a:r>
            <a:r>
              <a:rPr lang="en-US" sz="1800" baseline="30000" smtClean="0">
                <a:latin typeface="Abadi" panose="020B0604020104020204" pitchFamily="34" charset="0"/>
              </a:rPr>
              <a:t>nd</a:t>
            </a:r>
            <a:r>
              <a:rPr lang="en-US" sz="1800" smtClean="0">
                <a:latin typeface="Abadi" panose="020B0604020104020204" pitchFamily="34" charset="0"/>
              </a:rPr>
              <a:t> December 2015</a:t>
            </a:r>
            <a:endParaRPr lang="en-US" sz="1800" dirty="0">
              <a:latin typeface="Abadi" panose="020B0604020104020204" pitchFamily="34" charset="0"/>
            </a:endParaRPr>
          </a:p>
        </p:txBody>
      </p:sp>
      <p:pic>
        <p:nvPicPr>
          <p:cNvPr id="8" name="Picture 7">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9" name="Content Placeholder 4">
            <a:extLst>
              <a:ext uri="{FF2B5EF4-FFF2-40B4-BE49-F238E27FC236}">
                <a16:creationId xmlns:a16="http://schemas.microsoft.com/office/drawing/2014/main" id="{1B07C49E-AFFC-EC46-8930-E4D428F5F943}"/>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used the </a:t>
            </a:r>
            <a:r>
              <a:rPr lang="en-US" sz="2000" b="1" smtClean="0">
                <a:latin typeface="Abadi" panose="020B0604020104020204" pitchFamily="34" charset="0"/>
              </a:rPr>
              <a:t>WHERE</a:t>
            </a:r>
            <a:r>
              <a:rPr lang="en-US" sz="2000" smtClean="0">
                <a:latin typeface="Abadi" panose="020B0604020104020204" pitchFamily="34" charset="0"/>
              </a:rPr>
              <a:t> clause to filter for boosters which have successfully landed on drone ship and applied the </a:t>
            </a:r>
            <a:r>
              <a:rPr lang="en-US" sz="2000" b="1" smtClean="0">
                <a:latin typeface="Abadi" panose="020B0604020104020204" pitchFamily="34" charset="0"/>
              </a:rPr>
              <a:t>AND</a:t>
            </a:r>
            <a:r>
              <a:rPr lang="en-US" sz="2000" smtClean="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270861" y="1503336"/>
            <a:ext cx="6772759" cy="657128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a:t>
            </a:r>
            <a:r>
              <a:rPr lang="en-US" sz="1800" dirty="0">
                <a:solidFill>
                  <a:schemeClr val="accent3">
                    <a:lumMod val="25000"/>
                  </a:schemeClr>
                </a:solidFill>
                <a:latin typeface="Abadi" panose="020B0604020104020204" pitchFamily="34" charset="0"/>
              </a:rPr>
              <a:t>Collection with Web Scraping</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a:t>
            </a:r>
            <a:r>
              <a:rPr lang="en-US" sz="1800" dirty="0">
                <a:solidFill>
                  <a:schemeClr val="accent3">
                    <a:lumMod val="25000"/>
                  </a:schemeClr>
                </a:solidFill>
                <a:latin typeface="Abadi" panose="020B0604020104020204" pitchFamily="34" charset="0"/>
              </a:rPr>
              <a:t>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marL="0" indent="0">
              <a:lnSpc>
                <a:spcPct val="100000"/>
              </a:lnSpc>
              <a:spcBef>
                <a:spcPts val="1400"/>
              </a:spcBef>
              <a:buNone/>
            </a:pP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43466" y="1457471"/>
            <a:ext cx="5108891" cy="4633362"/>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used wildcard like ‘%’ to filter for </a:t>
            </a:r>
            <a:r>
              <a:rPr lang="en-US" sz="2000" b="1" smtClean="0">
                <a:latin typeface="Abadi" panose="020B0604020104020204" pitchFamily="34" charset="0"/>
              </a:rPr>
              <a:t>WHERE</a:t>
            </a:r>
            <a:r>
              <a:rPr lang="en-US" sz="2000" smtClean="0">
                <a:latin typeface="Abadi" panose="020B0604020104020204" pitchFamily="34" charset="0"/>
              </a:rPr>
              <a:t> MissionOutcome was a success or a failure. </a:t>
            </a:r>
          </a:p>
          <a:p>
            <a:pPr>
              <a:spcBef>
                <a:spcPts val="1400"/>
              </a:spcBef>
            </a:pPr>
            <a:endParaRPr lang="en-US" sz="2000" dirty="0"/>
          </a:p>
        </p:txBody>
      </p:sp>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130470" y="1787116"/>
            <a:ext cx="6155141" cy="4954888"/>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smtClean="0">
                <a:latin typeface="Abadi" panose="020B0604020104020204" pitchFamily="34" charset="0"/>
              </a:rPr>
              <a:t>We determined the booster that have carried the maximum payload using a subquery in the </a:t>
            </a:r>
            <a:r>
              <a:rPr lang="en-US" sz="1700" b="1" smtClean="0">
                <a:latin typeface="Abadi" panose="020B0604020104020204" pitchFamily="34" charset="0"/>
              </a:rPr>
              <a:t>WHERE</a:t>
            </a:r>
            <a:r>
              <a:rPr lang="en-US" sz="1700" smtClean="0">
                <a:latin typeface="Abadi" panose="020B0604020104020204" pitchFamily="34" charset="0"/>
              </a:rPr>
              <a:t> clause and the </a:t>
            </a:r>
            <a:r>
              <a:rPr lang="en-US" sz="1700" b="1" smtClean="0">
                <a:latin typeface="Abadi" panose="020B0604020104020204" pitchFamily="34" charset="0"/>
              </a:rPr>
              <a:t>MAX() </a:t>
            </a:r>
            <a:r>
              <a:rPr lang="en-US" sz="1700" smtClean="0">
                <a:latin typeface="Abadi" panose="020B0604020104020204" pitchFamily="34" charset="0"/>
              </a:rPr>
              <a:t>function.</a:t>
            </a:r>
            <a:endParaRPr lang="en-US" sz="17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
        <p:nvSpPr>
          <p:cNvPr id="8" name="Content Placeholder 4">
            <a:extLst>
              <a:ext uri="{FF2B5EF4-FFF2-40B4-BE49-F238E27FC236}">
                <a16:creationId xmlns:a16="http://schemas.microsoft.com/office/drawing/2014/main" id="{1B07C49E-AFFC-EC46-8930-E4D428F5F943}"/>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a:rPr>
              <a:t>We used a combinations of the </a:t>
            </a:r>
            <a:r>
              <a:rPr lang="en-US" sz="2200" b="1" smtClean="0">
                <a:solidFill>
                  <a:schemeClr val="accent3">
                    <a:lumMod val="25000"/>
                  </a:schemeClr>
                </a:solidFill>
                <a:latin typeface="Abadi"/>
              </a:rPr>
              <a:t>WHERE</a:t>
            </a:r>
            <a:r>
              <a:rPr lang="en-US" sz="2200" smtClean="0">
                <a:solidFill>
                  <a:schemeClr val="accent3">
                    <a:lumMod val="25000"/>
                  </a:schemeClr>
                </a:solidFill>
                <a:latin typeface="Abadi"/>
              </a:rPr>
              <a:t> clause, </a:t>
            </a:r>
            <a:r>
              <a:rPr lang="en-US" sz="2200" b="1" smtClean="0">
                <a:solidFill>
                  <a:schemeClr val="accent3">
                    <a:lumMod val="25000"/>
                  </a:schemeClr>
                </a:solidFill>
                <a:latin typeface="Abadi"/>
              </a:rPr>
              <a:t>LIKE</a:t>
            </a:r>
            <a:r>
              <a:rPr lang="en-US" sz="2200" smtClean="0">
                <a:solidFill>
                  <a:schemeClr val="accent3">
                    <a:lumMod val="25000"/>
                  </a:schemeClr>
                </a:solidFill>
                <a:latin typeface="Abadi"/>
              </a:rPr>
              <a:t>, </a:t>
            </a:r>
            <a:r>
              <a:rPr lang="en-US" sz="2200" b="1" smtClean="0">
                <a:solidFill>
                  <a:schemeClr val="accent3">
                    <a:lumMod val="25000"/>
                  </a:schemeClr>
                </a:solidFill>
                <a:latin typeface="Abadi"/>
              </a:rPr>
              <a:t>AND</a:t>
            </a:r>
            <a:r>
              <a:rPr lang="en-US" sz="2200" smtClean="0">
                <a:solidFill>
                  <a:schemeClr val="accent3">
                    <a:lumMod val="25000"/>
                  </a:schemeClr>
                </a:solidFill>
                <a:latin typeface="Abadi"/>
              </a:rPr>
              <a:t>, and </a:t>
            </a:r>
            <a:r>
              <a:rPr lang="en-US" sz="2200" b="1" smtClean="0">
                <a:solidFill>
                  <a:schemeClr val="accent3">
                    <a:lumMod val="25000"/>
                  </a:schemeClr>
                </a:solidFill>
                <a:latin typeface="Abadi"/>
              </a:rPr>
              <a:t>BETWEEN</a:t>
            </a:r>
            <a:r>
              <a:rPr lang="en-US" sz="2200" smtClean="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776008" y="1589360"/>
            <a:ext cx="6124575" cy="4295775"/>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selected Landing outcomes and the </a:t>
            </a:r>
            <a:r>
              <a:rPr lang="en-US" sz="2000" b="1" smtClean="0">
                <a:latin typeface="Abadi" panose="020B0604020104020204" pitchFamily="34" charset="0"/>
              </a:rPr>
              <a:t>COUNT</a:t>
            </a:r>
            <a:r>
              <a:rPr lang="en-US" sz="2000" smtClean="0">
                <a:latin typeface="Abadi" panose="020B0604020104020204" pitchFamily="34" charset="0"/>
              </a:rPr>
              <a:t> of landing outcomes from the data and used the </a:t>
            </a:r>
            <a:r>
              <a:rPr lang="en-US" sz="2000" b="1" smtClean="0">
                <a:latin typeface="Abadi" panose="020B0604020104020204" pitchFamily="34" charset="0"/>
              </a:rPr>
              <a:t>WHERE</a:t>
            </a:r>
            <a:r>
              <a:rPr lang="en-US" sz="2000" smtClean="0">
                <a:latin typeface="Abadi" panose="020B0604020104020204" pitchFamily="34" charset="0"/>
              </a:rPr>
              <a:t> clause to filter for landing outcomes </a:t>
            </a:r>
            <a:r>
              <a:rPr lang="en-US" sz="2000" b="1" smtClean="0">
                <a:latin typeface="Abadi" panose="020B0604020104020204" pitchFamily="34" charset="0"/>
              </a:rPr>
              <a:t>BETWEEN</a:t>
            </a:r>
            <a:r>
              <a:rPr lang="en-US" sz="2000" smtClean="0">
                <a:latin typeface="Abadi" panose="020B0604020104020204" pitchFamily="34" charset="0"/>
              </a:rPr>
              <a:t> 2010-06-04 to 2010-03-20.</a:t>
            </a:r>
          </a:p>
          <a:p>
            <a:pPr>
              <a:spcBef>
                <a:spcPts val="1400"/>
              </a:spcBef>
            </a:pPr>
            <a:r>
              <a:rPr lang="en-US" sz="2000" smtClean="0">
                <a:latin typeface="Abadi" panose="020B0604020104020204" pitchFamily="34" charset="0"/>
              </a:rPr>
              <a:t>We applied the </a:t>
            </a:r>
            <a:r>
              <a:rPr lang="en-US" sz="2000" b="1" smtClean="0">
                <a:latin typeface="Abadi" panose="020B0604020104020204" pitchFamily="34" charset="0"/>
              </a:rPr>
              <a:t>GROUP BY </a:t>
            </a:r>
            <a:r>
              <a:rPr lang="en-US" sz="2000" smtClean="0">
                <a:latin typeface="Abadi" panose="020B0604020104020204" pitchFamily="34" charset="0"/>
              </a:rPr>
              <a:t>clause to group the landing outcomes and the </a:t>
            </a:r>
            <a:r>
              <a:rPr lang="en-US" sz="2000" b="1" smtClean="0">
                <a:latin typeface="Abadi" panose="020B0604020104020204" pitchFamily="34" charset="0"/>
              </a:rPr>
              <a:t>ORDER BY </a:t>
            </a:r>
            <a:r>
              <a:rPr lang="en-US" sz="2000" smtClean="0">
                <a:latin typeface="Abadi" panose="020B0604020104020204" pitchFamily="34" charset="0"/>
              </a:rPr>
              <a:t>clause to order the grouped landing outcome in descending order.</a:t>
            </a:r>
          </a:p>
          <a:p>
            <a:pPr>
              <a:spcBef>
                <a:spcPts val="1400"/>
              </a:spcBef>
            </a:pPr>
            <a:endParaRPr lang="en-US" sz="2000" dirty="0"/>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a:p>
            <a:endParaRPr lang="en-US" dirty="0">
              <a:solidFill>
                <a:srgbClr val="0B49CB"/>
              </a:solidFill>
              <a:latin typeface="Abadi"/>
            </a:endParaRPr>
          </a:p>
        </p:txBody>
      </p:sp>
      <p:pic>
        <p:nvPicPr>
          <p:cNvPr id="6" name="Content Placeholder 5">
            <a:extLst>
              <a:ext uri="{FF2B5EF4-FFF2-40B4-BE49-F238E27FC236}">
                <a16:creationId xmlns:a16="http://schemas.microsoft.com/office/drawing/2014/main" id="{470AB9A3-B553-4971-BB03-177421E4971B}"/>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7" name="Content Placeholder 3">
            <a:extLst>
              <a:ext uri="{FF2B5EF4-FFF2-40B4-BE49-F238E27FC236}">
                <a16:creationId xmlns:a16="http://schemas.microsoft.com/office/drawing/2014/main" id="{545859BE-C488-4415-B455-A8E223C13405}"/>
              </a:ext>
            </a:extLst>
          </p:cNvPr>
          <p:cNvPicPr>
            <a:picLocks noChangeAspect="1"/>
          </p:cNvPicPr>
          <p:nvPr/>
        </p:nvPicPr>
        <p:blipFill>
          <a:blip r:embed="rId3"/>
          <a:stretch>
            <a:fillRect/>
          </a:stretch>
        </p:blipFill>
        <p:spPr>
          <a:xfrm>
            <a:off x="770011" y="1253472"/>
            <a:ext cx="10687962" cy="4772101"/>
          </a:xfrm>
          <a:prstGeom prst="rect">
            <a:avLst/>
          </a:prstGeom>
        </p:spPr>
      </p:pic>
      <p:sp>
        <p:nvSpPr>
          <p:cNvPr id="9"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3">
            <a:extLst>
              <a:ext uri="{FF2B5EF4-FFF2-40B4-BE49-F238E27FC236}">
                <a16:creationId xmlns:a16="http://schemas.microsoft.com/office/drawing/2014/main" id="{6E1784D2-4EB3-4F23-A05A-978BAA2AC218}"/>
              </a:ext>
            </a:extLst>
          </p:cNvPr>
          <p:cNvPicPr>
            <a:picLocks noChangeAspect="1"/>
          </p:cNvPicPr>
          <p:nvPr/>
        </p:nvPicPr>
        <p:blipFill>
          <a:blip r:embed="rId3"/>
          <a:stretch>
            <a:fillRect/>
          </a:stretch>
        </p:blipFill>
        <p:spPr>
          <a:xfrm>
            <a:off x="770010" y="1362318"/>
            <a:ext cx="10092431" cy="5064893"/>
          </a:xfrm>
          <a:prstGeom prst="rect">
            <a:avLst/>
          </a:prstGeom>
        </p:spPr>
      </p:pic>
      <p:sp>
        <p:nvSpPr>
          <p:cNvPr id="7"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99" y="1783410"/>
            <a:ext cx="10328223" cy="4068228"/>
          </a:xfrm>
          <a:prstGeom prst="rect">
            <a:avLst/>
          </a:prstGeom>
        </p:spPr>
      </p:pic>
      <p:sp>
        <p:nvSpPr>
          <p:cNvPr id="7"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Rectangle 1"/>
          <p:cNvSpPr/>
          <p:nvPr/>
        </p:nvSpPr>
        <p:spPr>
          <a:xfrm>
            <a:off x="1234698" y="1600295"/>
            <a:ext cx="9428136" cy="2549416"/>
          </a:xfrm>
          <a:prstGeom prst="rect">
            <a:avLst/>
          </a:prstGeom>
        </p:spPr>
        <p:txBody>
          <a:bodyPr wrap="square">
            <a:spAutoFit/>
          </a:body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spcBef>
                <a:spcPts val="1400"/>
              </a:spcBef>
            </a:pPr>
            <a:r>
              <a:rPr lang="en-US"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dirty="0">
              <a:solidFill>
                <a:schemeClr val="accent3">
                  <a:lumMod val="25000"/>
                </a:schemeClr>
              </a:solidFill>
              <a:latin typeface="Abadi" panose="020B0604020104020204" pitchFamily="34" charset="0"/>
            </a:endParaRPr>
          </a:p>
        </p:txBody>
      </p:sp>
      <p:sp>
        <p:nvSpPr>
          <p:cNvPr id="3" name="Rectangle 2"/>
          <p:cNvSpPr/>
          <p:nvPr/>
        </p:nvSpPr>
        <p:spPr>
          <a:xfrm>
            <a:off x="1255070" y="4349719"/>
            <a:ext cx="9676109" cy="887422"/>
          </a:xfrm>
          <a:prstGeom prst="rect">
            <a:avLst/>
          </a:prstGeom>
        </p:spPr>
        <p:txBody>
          <a:bodyPr wrap="square">
            <a:spAutoFit/>
          </a:bodyPr>
          <a:lstStyle/>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dirty="0" smtClean="0">
                <a:solidFill>
                  <a:schemeClr val="accent3">
                    <a:lumMod val="25000"/>
                  </a:schemeClr>
                </a:solidFill>
                <a:latin typeface="Abadi" panose="020B0604020104020204" pitchFamily="34" charset="0"/>
              </a:rPr>
              <a:t>The task is to predict if the First Stage of the Falcon 9 rocket will land successfully.</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6" name="Content Placeholder 3">
            <a:extLst>
              <a:ext uri="{FF2B5EF4-FFF2-40B4-BE49-F238E27FC236}">
                <a16:creationId xmlns:a16="http://schemas.microsoft.com/office/drawing/2014/main" id="{6C2AB105-08B3-4384-941B-B102B9F85DF4}"/>
              </a:ext>
            </a:extLst>
          </p:cNvPr>
          <p:cNvPicPr>
            <a:picLocks noChangeAspect="1"/>
          </p:cNvPicPr>
          <p:nvPr/>
        </p:nvPicPr>
        <p:blipFill>
          <a:blip r:embed="rId3"/>
          <a:stretch>
            <a:fillRect/>
          </a:stretch>
        </p:blipFill>
        <p:spPr>
          <a:xfrm>
            <a:off x="1898248" y="1986465"/>
            <a:ext cx="7790783" cy="4440746"/>
          </a:xfrm>
          <a:prstGeom prst="rect">
            <a:avLst/>
          </a:prstGeom>
        </p:spPr>
      </p:pic>
      <p:sp>
        <p:nvSpPr>
          <p:cNvPr id="7"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3"/>
          <a:stretch>
            <a:fillRect/>
          </a:stretch>
        </p:blipFill>
        <p:spPr>
          <a:xfrm>
            <a:off x="838200" y="2191367"/>
            <a:ext cx="10515599" cy="3785614"/>
          </a:xfrm>
          <a:prstGeom prst="rect">
            <a:avLst/>
          </a:prstGeom>
        </p:spPr>
      </p:pic>
      <p:sp>
        <p:nvSpPr>
          <p:cNvPr id="7"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3026493" y="1771045"/>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7" name="Picture 6">
            <a:extLst>
              <a:ext uri="{FF2B5EF4-FFF2-40B4-BE49-F238E27FC236}">
                <a16:creationId xmlns:a16="http://schemas.microsoft.com/office/drawing/2014/main" id="{4125DC3F-06C6-4F66-ADB5-43E9E2294DD9}"/>
              </a:ext>
            </a:extLst>
          </p:cNvPr>
          <p:cNvPicPr>
            <a:picLocks noChangeAspect="1"/>
          </p:cNvPicPr>
          <p:nvPr/>
        </p:nvPicPr>
        <p:blipFill>
          <a:blip r:embed="rId4"/>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69938"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7" name="Picture 6">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3129071"/>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ontent Placeholder 3">
            <a:extLst>
              <a:ext uri="{FF2B5EF4-FFF2-40B4-BE49-F238E27FC236}">
                <a16:creationId xmlns:a16="http://schemas.microsoft.com/office/drawing/2014/main" id="{28684E62-A9F8-4E7A-AB01-78893062A1B4}"/>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smtClean="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smtClean="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smtClean="0">
                <a:latin typeface="Abadi" panose="020B0604020104020204" pitchFamily="34" charset="0"/>
              </a:rPr>
              <a:t>Launch success rate started to increase in 2013 till 2020.</a:t>
            </a:r>
          </a:p>
          <a:p>
            <a:pPr>
              <a:lnSpc>
                <a:spcPct val="100000"/>
              </a:lnSpc>
              <a:spcBef>
                <a:spcPts val="1400"/>
              </a:spcBef>
            </a:pPr>
            <a:r>
              <a:rPr lang="en-US" sz="2200" smtClean="0">
                <a:solidFill>
                  <a:schemeClr val="accent3">
                    <a:lumMod val="25000"/>
                  </a:schemeClr>
                </a:solidFill>
                <a:latin typeface="Abadi" panose="020B0604020104020204" pitchFamily="34" charset="0"/>
              </a:rPr>
              <a:t>Orbits </a:t>
            </a:r>
            <a:r>
              <a:rPr lang="en-US" sz="2200" smtClean="0">
                <a:latin typeface="Abadi" panose="020B0604020104020204" pitchFamily="34" charset="0"/>
              </a:rPr>
              <a:t>ES-L1, GEO, HEO, SSO, VLEO had the most success rate.</a:t>
            </a:r>
            <a:endParaRPr lang="en-US" sz="2200" smtClean="0">
              <a:solidFill>
                <a:schemeClr val="accent3">
                  <a:lumMod val="25000"/>
                </a:schemeClr>
              </a:solidFill>
              <a:latin typeface="Abadi" panose="020B0604020104020204" pitchFamily="34" charset="0"/>
            </a:endParaRPr>
          </a:p>
          <a:p>
            <a:pPr>
              <a:lnSpc>
                <a:spcPct val="100000"/>
              </a:lnSpc>
              <a:spcBef>
                <a:spcPts val="1400"/>
              </a:spcBef>
            </a:pPr>
            <a:r>
              <a:rPr lang="en-US" sz="2200" smtClean="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smtClean="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accent3">
                    <a:lumMod val="25000"/>
                  </a:schemeClr>
                </a:solidFill>
                <a:latin typeface="Abadi"/>
              </a:rPr>
              <a:t>Data was collected using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800" dirty="0">
                <a:solidFill>
                  <a:schemeClr val="accent3">
                    <a:lumMod val="25000"/>
                  </a:schemeClr>
                </a:solidFill>
                <a:latin typeface="Abadi"/>
              </a:rPr>
              <a:t>One-hot encoding was applied to categorical features</a:t>
            </a:r>
          </a:p>
          <a:p>
            <a:pPr lvl="1">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800" dirty="0">
                <a:solidFill>
                  <a:schemeClr val="accent3">
                    <a:lumMod val="25000"/>
                  </a:schemeClr>
                </a:solidFill>
                <a:latin typeface="Abadi"/>
              </a:rPr>
              <a:t>LR</a:t>
            </a:r>
            <a:r>
              <a:rPr lang="en-US" sz="8800" dirty="0" smtClean="0">
                <a:solidFill>
                  <a:schemeClr val="accent3">
                    <a:lumMod val="25000"/>
                  </a:schemeClr>
                </a:solidFill>
                <a:latin typeface="Abadi"/>
              </a:rPr>
              <a:t>, KNN, SVM, DT </a:t>
            </a:r>
            <a:r>
              <a:rPr lang="en-US" sz="8800" dirty="0">
                <a:solidFill>
                  <a:schemeClr val="accent3">
                    <a:lumMod val="25000"/>
                  </a:schemeClr>
                </a:solidFill>
                <a:latin typeface="Abadi"/>
              </a:rPr>
              <a:t>have been built and evaluated.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3179" y="1597540"/>
            <a:ext cx="11034793" cy="442803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2200" dirty="0" smtClean="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a:t>
            </a:r>
            <a:r>
              <a:rPr lang="en-US" sz="1900" dirty="0" err="1">
                <a:solidFill>
                  <a:schemeClr val="accent3">
                    <a:lumMod val="25000"/>
                  </a:schemeClr>
                </a:solidFill>
                <a:latin typeface="Abadi" panose="020B0604020104020204" pitchFamily="34" charset="0"/>
              </a:rPr>
              <a:t>SpaceX</a:t>
            </a:r>
            <a:r>
              <a:rPr lang="en-US" sz="1900" dirty="0">
                <a:solidFill>
                  <a:schemeClr val="accent3">
                    <a:lumMod val="25000"/>
                  </a:schemeClr>
                </a:solidFill>
                <a:latin typeface="Abadi" panose="020B0604020104020204" pitchFamily="34" charset="0"/>
              </a:rPr>
              <a:t>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a:t>
            </a:r>
            <a:r>
              <a:rPr lang="en-US" sz="1900" dirty="0" smtClean="0">
                <a:solidFill>
                  <a:schemeClr val="accent3">
                    <a:lumMod val="25000"/>
                  </a:schemeClr>
                </a:solidFill>
                <a:latin typeface="Abadi" panose="020B0604020104020204" pitchFamily="34" charset="0"/>
              </a:rPr>
              <a:t>values, </a:t>
            </a:r>
            <a:r>
              <a:rPr lang="en-US" sz="1900" dirty="0">
                <a:solidFill>
                  <a:schemeClr val="accent3">
                    <a:lumMod val="25000"/>
                  </a:schemeClr>
                </a:solidFill>
                <a:latin typeface="Abadi" panose="020B0604020104020204" pitchFamily="34" charset="0"/>
              </a:rPr>
              <a:t>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p:cNvGraphicFramePr/>
          <p:nvPr>
            <p:extLst>
              <p:ext uri="{D42A27DB-BD31-4B8C-83A1-F6EECF244321}">
                <p14:modId xmlns:p14="http://schemas.microsoft.com/office/powerpoint/2010/main" val="913614400"/>
              </p:ext>
            </p:extLst>
          </p:nvPr>
        </p:nvGraphicFramePr>
        <p:xfrm>
          <a:off x="7544231" y="824400"/>
          <a:ext cx="3913741" cy="4294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4715" y="1642820"/>
            <a:ext cx="4051528" cy="3794394"/>
          </a:xfrm>
          <a:prstGeom prst="rect">
            <a:avLst/>
          </a:prstGeom>
        </p:spPr>
        <p:txBody>
          <a:bodyPr vert="horz" lIns="91440" tIns="45720" rIns="91440" bIns="45720" rtlCol="0" anchor="t">
            <a:noAutofit/>
          </a:bodyPr>
          <a:lstStyle/>
          <a:p>
            <a:pPr marL="0" indent="0">
              <a:buNone/>
            </a:pPr>
            <a:r>
              <a:rPr lang="en-US" sz="2400" dirty="0" smtClean="0"/>
              <a:t>Get request for rocket launch data </a:t>
            </a:r>
            <a:r>
              <a:rPr lang="en-US" sz="2400" dirty="0"/>
              <a:t>using API</a:t>
            </a:r>
          </a:p>
          <a:p>
            <a:endParaRPr lang="en-US" dirty="0" smtClean="0"/>
          </a:p>
          <a:p>
            <a:pPr marL="0" indent="0">
              <a:buNone/>
            </a:pPr>
            <a:r>
              <a:rPr lang="en-US" sz="2400" dirty="0" smtClean="0"/>
              <a:t>Use </a:t>
            </a:r>
            <a:r>
              <a:rPr lang="en-US" sz="2400" dirty="0"/>
              <a:t>the json_normalize </a:t>
            </a:r>
            <a:r>
              <a:rPr lang="en-US" sz="2400" dirty="0"/>
              <a:t>method </a:t>
            </a:r>
            <a:r>
              <a:rPr lang="en-US" sz="2400" dirty="0"/>
              <a:t>to convert </a:t>
            </a:r>
            <a:r>
              <a:rPr lang="en-US" sz="2400" dirty="0"/>
              <a:t>json </a:t>
            </a:r>
            <a:r>
              <a:rPr lang="en-US" sz="2400" dirty="0"/>
              <a:t>results </a:t>
            </a:r>
            <a:r>
              <a:rPr lang="en-US" sz="2400" dirty="0"/>
              <a:t>to dataframe</a:t>
            </a:r>
          </a:p>
          <a:p>
            <a:pPr marL="0" indent="0">
              <a:buNone/>
            </a:pPr>
            <a:endParaRPr lang="en-US" sz="2400" dirty="0"/>
          </a:p>
          <a:p>
            <a:pPr marL="0" indent="0">
              <a:buNone/>
            </a:pPr>
            <a:r>
              <a:rPr lang="en-US" sz="2400" dirty="0" smtClean="0"/>
              <a:t>Performed </a:t>
            </a:r>
            <a:r>
              <a:rPr lang="en-US" sz="2400" dirty="0"/>
              <a:t>data cleaning </a:t>
            </a:r>
            <a:r>
              <a:rPr lang="en-US" sz="2400" dirty="0"/>
              <a:t>and filling in the missing </a:t>
            </a:r>
            <a:r>
              <a:rPr lang="en-US" sz="2400" dirty="0"/>
              <a:t>value</a:t>
            </a:r>
            <a:endParaRPr lang="en-US" sz="2400" dirty="0"/>
          </a:p>
          <a:p>
            <a:pPr marL="0" indent="0">
              <a:lnSpc>
                <a:spcPct val="100000"/>
              </a:lnSpc>
              <a:spcBef>
                <a:spcPts val="1400"/>
              </a:spcBef>
              <a:buNone/>
            </a:pPr>
            <a:r>
              <a:rPr lang="en-US" sz="1600" dirty="0">
                <a:solidFill>
                  <a:srgbClr val="005493"/>
                </a:solidFill>
                <a:latin typeface="Abadi" panose="020B0604020104020204" pitchFamily="34" charset="0"/>
              </a:rPr>
              <a:t>https://</a:t>
            </a:r>
            <a:r>
              <a:rPr lang="en-US" sz="1600" dirty="0" err="1">
                <a:solidFill>
                  <a:srgbClr val="005493"/>
                </a:solidFill>
                <a:latin typeface="Abadi" panose="020B0604020104020204" pitchFamily="34" charset="0"/>
              </a:rPr>
              <a:t>github.com</a:t>
            </a:r>
            <a:r>
              <a:rPr lang="en-US" sz="1600" dirty="0">
                <a:solidFill>
                  <a:srgbClr val="005493"/>
                </a:solidFill>
                <a:latin typeface="Abadi" panose="020B0604020104020204" pitchFamily="34" charset="0"/>
              </a:rPr>
              <a:t>/</a:t>
            </a:r>
            <a:r>
              <a:rPr lang="en-US" sz="1600" dirty="0" err="1">
                <a:solidFill>
                  <a:srgbClr val="005493"/>
                </a:solidFill>
                <a:latin typeface="Abadi" panose="020B0604020104020204" pitchFamily="34" charset="0"/>
              </a:rPr>
              <a:t>Shaziani</a:t>
            </a:r>
            <a:r>
              <a:rPr lang="en-US" sz="1600" dirty="0">
                <a:solidFill>
                  <a:srgbClr val="005493"/>
                </a:solidFill>
                <a:latin typeface="Abadi" panose="020B0604020104020204" pitchFamily="34" charset="0"/>
              </a:rPr>
              <a:t>/Applied-Data-Science-Project/blob/main/Capstone_Project_WEEK%201(a)Lab1_Data%20Collecting.ipynb</a:t>
            </a:r>
            <a:endParaRPr lang="en-US" sz="1600" dirty="0" smtClean="0">
              <a:solidFill>
                <a:srgbClr val="005493"/>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Down Arrow 10"/>
          <p:cNvSpPr/>
          <p:nvPr/>
        </p:nvSpPr>
        <p:spPr>
          <a:xfrm>
            <a:off x="2178926" y="2354235"/>
            <a:ext cx="758474" cy="5579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2178926" y="4040859"/>
            <a:ext cx="758474" cy="5579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832" y="1592757"/>
            <a:ext cx="6215880" cy="4605935"/>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80965"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a:rPr>
              <a:t>Applied </a:t>
            </a:r>
            <a:r>
              <a:rPr lang="en-US" sz="2200" dirty="0">
                <a:solidFill>
                  <a:schemeClr val="accent3">
                    <a:lumMod val="25000"/>
                  </a:schemeClr>
                </a:solidFill>
                <a:latin typeface="Abadi"/>
              </a:rPr>
              <a:t>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smtClean="0">
                <a:solidFill>
                  <a:schemeClr val="accent3">
                    <a:lumMod val="25000"/>
                  </a:schemeClr>
                </a:solidFill>
                <a:latin typeface="Abadi"/>
              </a:rPr>
              <a:t>Parsed </a:t>
            </a:r>
            <a:r>
              <a:rPr lang="en-US" sz="2200" dirty="0">
                <a:solidFill>
                  <a:schemeClr val="accent3">
                    <a:lumMod val="25000"/>
                  </a:schemeClr>
                </a:solidFill>
                <a:latin typeface="Abadi"/>
              </a:rPr>
              <a:t>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r>
              <a:rPr lang="en-US" sz="2200" dirty="0" smtClean="0">
                <a:solidFill>
                  <a:srgbClr val="1C7DDB"/>
                </a:solidFill>
                <a:latin typeface="Abadi" panose="020B0604020104020204" pitchFamily="34" charset="0"/>
              </a:rPr>
              <a:t>.</a:t>
            </a:r>
            <a:r>
              <a:rPr lang="en-US" sz="2200" dirty="0" smtClean="0">
                <a:solidFill>
                  <a:schemeClr val="accent3">
                    <a:lumMod val="25000"/>
                  </a:schemeClr>
                </a:solidFill>
                <a:latin typeface="Abadi" panose="020B0604020104020204" pitchFamily="34" charset="0"/>
              </a:rPr>
              <a:t> </a:t>
            </a:r>
            <a:r>
              <a:rPr lang="en-US" sz="2200" dirty="0">
                <a:solidFill>
                  <a:srgbClr val="005493"/>
                </a:solidFill>
                <a:latin typeface="Abadi" panose="020B0604020104020204" pitchFamily="34" charset="0"/>
              </a:rPr>
              <a:t>https://</a:t>
            </a:r>
            <a:r>
              <a:rPr lang="en-US" sz="2200" dirty="0" err="1">
                <a:solidFill>
                  <a:srgbClr val="005493"/>
                </a:solidFill>
                <a:latin typeface="Abadi" panose="020B0604020104020204" pitchFamily="34" charset="0"/>
              </a:rPr>
              <a:t>github.com</a:t>
            </a:r>
            <a:r>
              <a:rPr lang="en-US" sz="2200" dirty="0">
                <a:solidFill>
                  <a:srgbClr val="005493"/>
                </a:solidFill>
                <a:latin typeface="Abadi" panose="020B0604020104020204" pitchFamily="34" charset="0"/>
              </a:rPr>
              <a:t>/</a:t>
            </a:r>
            <a:r>
              <a:rPr lang="en-US" sz="2200" dirty="0" err="1">
                <a:solidFill>
                  <a:srgbClr val="005493"/>
                </a:solidFill>
                <a:latin typeface="Abadi" panose="020B0604020104020204" pitchFamily="34" charset="0"/>
              </a:rPr>
              <a:t>Shaziani</a:t>
            </a:r>
            <a:r>
              <a:rPr lang="en-US" sz="2200" dirty="0">
                <a:solidFill>
                  <a:srgbClr val="005493"/>
                </a:solidFill>
                <a:latin typeface="Abadi" panose="020B0604020104020204" pitchFamily="34" charset="0"/>
              </a:rPr>
              <a:t>/Applied-Data-Science-Project/blob/main/Capstone_Project_WEEK1(b)Data%20Scraping.ipynb</a:t>
            </a:r>
            <a:endParaRPr lang="en-US" sz="2200" dirty="0" smtClean="0">
              <a:solidFill>
                <a:srgbClr val="005493"/>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3375" y="1392499"/>
            <a:ext cx="5903205" cy="5060340"/>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f80a141d-92ca-4d3d-9308-f7e7b1d44ce8"/>
    <ds:schemaRef ds:uri="http://www.w3.org/XML/1998/namespace"/>
    <ds:schemaRef ds:uri="http://schemas.microsoft.com/office/infopath/2007/PartnerControls"/>
    <ds:schemaRef ds:uri="155be751-a274-42e8-93fb-f39d3b9bccc8"/>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1507</TotalTime>
  <Words>1541</Words>
  <Application>Microsoft Office PowerPoint</Application>
  <PresentationFormat>Widescreen</PresentationFormat>
  <Paragraphs>200</Paragraphs>
  <Slides>46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shazianimam@gmail.com</cp:lastModifiedBy>
  <cp:revision>219</cp:revision>
  <dcterms:created xsi:type="dcterms:W3CDTF">2021-04-29T18:58:34Z</dcterms:created>
  <dcterms:modified xsi:type="dcterms:W3CDTF">2023-08-03T03:16:44Z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